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5"/>
  </p:notesMasterIdLst>
  <p:sldIdLst>
    <p:sldId id="260" r:id="rId2"/>
    <p:sldId id="272" r:id="rId3"/>
    <p:sldId id="557" r:id="rId4"/>
    <p:sldId id="558" r:id="rId5"/>
    <p:sldId id="275" r:id="rId6"/>
    <p:sldId id="276" r:id="rId7"/>
    <p:sldId id="277" r:id="rId8"/>
    <p:sldId id="278" r:id="rId9"/>
    <p:sldId id="282" r:id="rId10"/>
    <p:sldId id="291" r:id="rId11"/>
    <p:sldId id="552" r:id="rId12"/>
    <p:sldId id="559" r:id="rId13"/>
    <p:sldId id="560" r:id="rId14"/>
    <p:sldId id="566" r:id="rId15"/>
    <p:sldId id="567" r:id="rId16"/>
    <p:sldId id="561" r:id="rId17"/>
    <p:sldId id="562" r:id="rId18"/>
    <p:sldId id="563" r:id="rId19"/>
    <p:sldId id="568" r:id="rId20"/>
    <p:sldId id="569" r:id="rId21"/>
    <p:sldId id="564" r:id="rId22"/>
    <p:sldId id="572" r:id="rId23"/>
    <p:sldId id="565" r:id="rId24"/>
    <p:sldId id="574" r:id="rId25"/>
    <p:sldId id="652" r:id="rId26"/>
    <p:sldId id="578" r:id="rId27"/>
    <p:sldId id="332" r:id="rId28"/>
    <p:sldId id="579" r:id="rId29"/>
    <p:sldId id="581" r:id="rId30"/>
    <p:sldId id="582" r:id="rId31"/>
    <p:sldId id="583" r:id="rId32"/>
    <p:sldId id="580" r:id="rId33"/>
    <p:sldId id="588" r:id="rId34"/>
    <p:sldId id="589" r:id="rId35"/>
    <p:sldId id="585" r:id="rId36"/>
    <p:sldId id="592" r:id="rId37"/>
    <p:sldId id="590" r:id="rId38"/>
    <p:sldId id="593" r:id="rId39"/>
    <p:sldId id="594" r:id="rId40"/>
    <p:sldId id="587" r:id="rId41"/>
    <p:sldId id="598" r:id="rId42"/>
    <p:sldId id="595" r:id="rId43"/>
    <p:sldId id="597" r:id="rId44"/>
    <p:sldId id="599" r:id="rId45"/>
    <p:sldId id="596" r:id="rId46"/>
    <p:sldId id="388" r:id="rId47"/>
    <p:sldId id="335" r:id="rId48"/>
    <p:sldId id="394" r:id="rId49"/>
    <p:sldId id="600" r:id="rId50"/>
    <p:sldId id="601" r:id="rId51"/>
    <p:sldId id="407" r:id="rId52"/>
    <p:sldId id="602" r:id="rId53"/>
    <p:sldId id="603" r:id="rId54"/>
    <p:sldId id="338" r:id="rId55"/>
    <p:sldId id="604" r:id="rId56"/>
    <p:sldId id="616" r:id="rId57"/>
    <p:sldId id="617" r:id="rId58"/>
    <p:sldId id="605" r:id="rId59"/>
    <p:sldId id="608" r:id="rId60"/>
    <p:sldId id="610" r:id="rId61"/>
    <p:sldId id="611" r:id="rId62"/>
    <p:sldId id="609" r:id="rId63"/>
    <p:sldId id="612" r:id="rId64"/>
    <p:sldId id="613" r:id="rId65"/>
    <p:sldId id="619" r:id="rId66"/>
    <p:sldId id="615" r:id="rId67"/>
    <p:sldId id="620" r:id="rId68"/>
    <p:sldId id="621" r:id="rId69"/>
    <p:sldId id="623" r:id="rId70"/>
    <p:sldId id="622" r:id="rId71"/>
    <p:sldId id="624" r:id="rId72"/>
    <p:sldId id="626" r:id="rId73"/>
    <p:sldId id="614" r:id="rId74"/>
    <p:sldId id="625" r:id="rId75"/>
    <p:sldId id="318" r:id="rId76"/>
    <p:sldId id="340" r:id="rId77"/>
    <p:sldId id="326" r:id="rId78"/>
    <p:sldId id="341" r:id="rId79"/>
    <p:sldId id="342" r:id="rId80"/>
    <p:sldId id="328" r:id="rId81"/>
    <p:sldId id="330" r:id="rId82"/>
    <p:sldId id="289" r:id="rId83"/>
    <p:sldId id="327" r:id="rId84"/>
    <p:sldId id="331" r:id="rId85"/>
    <p:sldId id="653" r:id="rId86"/>
    <p:sldId id="654" r:id="rId87"/>
    <p:sldId id="333" r:id="rId88"/>
    <p:sldId id="655" r:id="rId89"/>
    <p:sldId id="656" r:id="rId90"/>
    <p:sldId id="336" r:id="rId91"/>
    <p:sldId id="343" r:id="rId92"/>
    <p:sldId id="337" r:id="rId93"/>
    <p:sldId id="632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A6A6A6"/>
    <a:srgbClr val="00FDFF"/>
    <a:srgbClr val="0096FF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71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4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R is a statistical computing environment for statistical computation and graphics, and it is a computer language designed for typical and possibly very specialized statistical and graphical applications. The software is available for unix/linux, Windows, and Macintosh platforms</a:t>
            </a:r>
          </a:p>
          <a:p>
            <a:pPr eaLnBrk="1" hangingPunct="1"/>
            <a:r>
              <a:rPr lang="en-US"/>
              <a:t>under general public license, and the program is available to download from www.r-project.org. Thousands of contributed packages are also available as well as utilities for easy installation.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R is a statistical computing environment for statistical computation and graphics, and it is a computer language designed for typical and possibly very specialized statistical and graphical applications. The software is available for unix/linux, Windows, and Macintosh platforms</a:t>
            </a:r>
          </a:p>
          <a:p>
            <a:pPr eaLnBrk="1" hangingPunct="1"/>
            <a:r>
              <a:rPr lang="en-US"/>
              <a:t>under general public license, and the program is available to download from www.r-project.org. Thousands of contributed packages are also available as well as utilities for easy installation. </a:t>
            </a:r>
          </a:p>
        </p:txBody>
      </p:sp>
    </p:spTree>
    <p:extLst>
      <p:ext uri="{BB962C8B-B14F-4D97-AF65-F5344CB8AC3E}">
        <p14:creationId xmlns:p14="http://schemas.microsoft.com/office/powerpoint/2010/main" val="3171384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R is a statistical computing environment for statistical computation and graphics, and it is a computer language designed for typical and possibly very specialized statistical and graphical applications. The software is available for unix/linux, Windows, and Macintosh platforms</a:t>
            </a:r>
          </a:p>
          <a:p>
            <a:pPr eaLnBrk="1" hangingPunct="1"/>
            <a:r>
              <a:rPr lang="en-US"/>
              <a:t>under general public license, and the program is available to download from www.r-project.org. Thousands of contributed packages are also available as well as utilities for easy installation. </a:t>
            </a:r>
          </a:p>
        </p:txBody>
      </p:sp>
    </p:spTree>
    <p:extLst>
      <p:ext uri="{BB962C8B-B14F-4D97-AF65-F5344CB8AC3E}">
        <p14:creationId xmlns:p14="http://schemas.microsoft.com/office/powerpoint/2010/main" val="133009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4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/>
              <a:t>Data and Models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700" y="3429000"/>
            <a:ext cx="2935654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Week 1: June 2022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C4C: Coding For Conservation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of natural events and conditions in order to </a:t>
            </a:r>
            <a:r>
              <a:rPr lang="en-US" dirty="0">
                <a:solidFill>
                  <a:srgbClr val="FFFF00"/>
                </a:solidFill>
              </a:rPr>
              <a:t>discover facts</a:t>
            </a:r>
            <a:r>
              <a:rPr lang="en-US" dirty="0">
                <a:solidFill>
                  <a:srgbClr val="FFFFFF"/>
                </a:solidFill>
              </a:rPr>
              <a:t> about them and to </a:t>
            </a:r>
            <a:r>
              <a:rPr lang="en-US" dirty="0">
                <a:solidFill>
                  <a:srgbClr val="00FDFF"/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76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Observations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Laws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267789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7943-817D-984B-A335-8BEC23E9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96" y="3346109"/>
            <a:ext cx="2784835" cy="262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84AD30-7C49-4642-9661-C5C64346082B}"/>
              </a:ext>
            </a:extLst>
          </p:cNvPr>
          <p:cNvSpPr/>
          <p:nvPr/>
        </p:nvSpPr>
        <p:spPr>
          <a:xfrm>
            <a:off x="9337878" y="4243516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031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8511-1769-1941-8CB5-CB115A5A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1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A4AD9-04CA-5141-8F45-3D4EAC4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0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of natural events and conditions in order to </a:t>
            </a:r>
            <a:r>
              <a:rPr lang="en-US" dirty="0">
                <a:solidFill>
                  <a:srgbClr val="FFFF00"/>
                </a:solidFill>
              </a:rPr>
              <a:t>discover facts</a:t>
            </a:r>
            <a:r>
              <a:rPr lang="en-US" dirty="0">
                <a:solidFill>
                  <a:srgbClr val="FFFFFF"/>
                </a:solidFill>
              </a:rPr>
              <a:t> about them and to </a:t>
            </a:r>
            <a:r>
              <a:rPr lang="en-US" dirty="0">
                <a:solidFill>
                  <a:srgbClr val="00FDFF"/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4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vs.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pPr lvl="1"/>
            <a:r>
              <a:rPr lang="en-US" sz="2800" dirty="0">
                <a:solidFill>
                  <a:srgbClr val="FF40FF"/>
                </a:solidFill>
              </a:rPr>
              <a:t>Evidence</a:t>
            </a:r>
            <a:r>
              <a:rPr lang="en-US" sz="2800" dirty="0"/>
              <a:t> to support a</a:t>
            </a:r>
            <a:r>
              <a:rPr lang="en-US" sz="2800" dirty="0">
                <a:solidFill>
                  <a:srgbClr val="00FDFF"/>
                </a:solidFill>
              </a:rPr>
              <a:t> claim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2CECB-572F-B843-ABB9-E8C9C4AB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6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2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19  = total number of fingers and toes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DDBC1-639D-1E44-8A1A-765DEA8A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42204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19  = total number of fingers and toes</a:t>
            </a:r>
          </a:p>
          <a:p>
            <a:r>
              <a:rPr lang="en-US" dirty="0"/>
              <a:t>19 = total number of fingers and toes of </a:t>
            </a:r>
            <a:r>
              <a:rPr lang="en-US" dirty="0" err="1"/>
              <a:t>Andry</a:t>
            </a:r>
            <a:r>
              <a:rPr lang="en-US" dirty="0"/>
              <a:t> Rajoelina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0EF64-56E0-FA40-8AB1-848328CE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19  = total number of fingers and toes</a:t>
            </a:r>
          </a:p>
          <a:p>
            <a:r>
              <a:rPr lang="en-US" dirty="0">
                <a:solidFill>
                  <a:srgbClr val="FFFF00"/>
                </a:solidFill>
              </a:rPr>
              <a:t>19 = total number of fingers and toes of </a:t>
            </a:r>
            <a:r>
              <a:rPr lang="en-US" dirty="0" err="1">
                <a:solidFill>
                  <a:srgbClr val="FFFF00"/>
                </a:solidFill>
              </a:rPr>
              <a:t>Andry</a:t>
            </a:r>
            <a:r>
              <a:rPr lang="en-US" dirty="0">
                <a:solidFill>
                  <a:srgbClr val="FFFF00"/>
                </a:solidFill>
              </a:rPr>
              <a:t> Rajoelina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This is a fact. </a:t>
            </a:r>
            <a:r>
              <a:rPr lang="en-US" dirty="0"/>
              <a:t>It becomes</a:t>
            </a:r>
            <a:r>
              <a:rPr lang="en-US" dirty="0">
                <a:solidFill>
                  <a:srgbClr val="FF40FF"/>
                </a:solidFill>
              </a:rPr>
              <a:t> data</a:t>
            </a:r>
            <a:r>
              <a:rPr lang="en-US" dirty="0"/>
              <a:t> when we use it to support a </a:t>
            </a:r>
            <a:r>
              <a:rPr lang="en-US" dirty="0">
                <a:solidFill>
                  <a:srgbClr val="00FDFF"/>
                </a:solidFill>
              </a:rPr>
              <a:t>claim.</a:t>
            </a:r>
          </a:p>
          <a:p>
            <a:endParaRPr lang="en-US" dirty="0">
              <a:solidFill>
                <a:srgbClr val="00FDFF"/>
              </a:solidFill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rgbClr val="00FDFF"/>
                </a:solidFill>
              </a:rPr>
              <a:t>There is a negative correlation between the number of years someone has served as president of Madagascar and their total number of fingers and toes.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3CF79-C729-1D42-9B37-4441DA0B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CD18B-601C-5F4B-AFB3-7C2153CE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24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0046" cy="4351338"/>
          </a:xfrm>
        </p:spPr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</a:t>
            </a:r>
            <a:r>
              <a:rPr lang="en-US" dirty="0" err="1"/>
              <a:t>Mahandry</a:t>
            </a:r>
            <a:r>
              <a:rPr lang="en-US" dirty="0"/>
              <a:t>, </a:t>
            </a:r>
            <a:r>
              <a:rPr lang="en-US" dirty="0" err="1"/>
              <a:t>Ginot</a:t>
            </a:r>
            <a:r>
              <a:rPr lang="en-US" dirty="0"/>
              <a:t>, &amp; </a:t>
            </a:r>
            <a:r>
              <a:rPr lang="en-US" dirty="0" err="1"/>
              <a:t>Tsiry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BCA61-097E-7D47-A740-5117265D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21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2446" cy="4351338"/>
          </a:xfrm>
        </p:spPr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</a:t>
            </a:r>
            <a:r>
              <a:rPr lang="en-US" dirty="0" err="1"/>
              <a:t>Mahandry</a:t>
            </a:r>
            <a:r>
              <a:rPr lang="en-US" dirty="0"/>
              <a:t>, </a:t>
            </a:r>
            <a:r>
              <a:rPr lang="en-US" dirty="0" err="1"/>
              <a:t>Ginot</a:t>
            </a:r>
            <a:r>
              <a:rPr lang="en-US" dirty="0"/>
              <a:t>, &amp; </a:t>
            </a:r>
            <a:r>
              <a:rPr lang="en-US" dirty="0" err="1"/>
              <a:t>Tsiry</a:t>
            </a:r>
            <a:endParaRPr lang="en-US" dirty="0"/>
          </a:p>
          <a:p>
            <a:r>
              <a:rPr lang="en-US" dirty="0"/>
              <a:t>5, 11, 27 = respective # of children belonging to </a:t>
            </a:r>
            <a:r>
              <a:rPr lang="en-US" dirty="0" err="1"/>
              <a:t>Mahandry</a:t>
            </a:r>
            <a:r>
              <a:rPr lang="en-US" dirty="0"/>
              <a:t>, </a:t>
            </a:r>
            <a:r>
              <a:rPr lang="en-US" dirty="0" err="1"/>
              <a:t>Ginot</a:t>
            </a:r>
            <a:r>
              <a:rPr lang="en-US" dirty="0"/>
              <a:t>, &amp; </a:t>
            </a:r>
            <a:r>
              <a:rPr lang="en-US" dirty="0" err="1"/>
              <a:t>Tsiry</a:t>
            </a:r>
            <a:endParaRPr lang="en-US" sz="1500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Mahandry</a:t>
            </a:r>
            <a:r>
              <a:rPr lang="en-US" dirty="0"/>
              <a:t>, </a:t>
            </a:r>
            <a:r>
              <a:rPr lang="en-US" dirty="0" err="1"/>
              <a:t>Ginot</a:t>
            </a:r>
            <a:r>
              <a:rPr lang="en-US" dirty="0"/>
              <a:t>, &amp; </a:t>
            </a:r>
            <a:r>
              <a:rPr lang="en-US" dirty="0" err="1"/>
              <a:t>Tsiry</a:t>
            </a:r>
            <a:r>
              <a:rPr lang="en-US" dirty="0"/>
              <a:t> are the names of tenrecs at Duke Lemur Center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871D1-4A1C-ED43-87C9-8BE3B394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5554" cy="4351338"/>
          </a:xfrm>
        </p:spPr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</a:t>
            </a:r>
            <a:r>
              <a:rPr lang="en-US" dirty="0" err="1"/>
              <a:t>Mahandry</a:t>
            </a:r>
            <a:r>
              <a:rPr lang="en-US" dirty="0"/>
              <a:t>, </a:t>
            </a:r>
            <a:r>
              <a:rPr lang="en-US" dirty="0" err="1"/>
              <a:t>Ginot</a:t>
            </a:r>
            <a:r>
              <a:rPr lang="en-US" dirty="0"/>
              <a:t>, &amp; </a:t>
            </a:r>
            <a:r>
              <a:rPr lang="en-US" dirty="0" err="1"/>
              <a:t>Tsiry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FF00"/>
                </a:solidFill>
              </a:rPr>
              <a:t>5, 11, 27 = respective # of children belonging to </a:t>
            </a:r>
            <a:r>
              <a:rPr lang="en-US" dirty="0" err="1">
                <a:solidFill>
                  <a:srgbClr val="FFFF00"/>
                </a:solidFill>
              </a:rPr>
              <a:t>Mahandry</a:t>
            </a:r>
            <a:r>
              <a:rPr lang="en-US" dirty="0">
                <a:solidFill>
                  <a:srgbClr val="FFFF00"/>
                </a:solidFill>
              </a:rPr>
              <a:t>, </a:t>
            </a:r>
            <a:r>
              <a:rPr lang="en-US" dirty="0" err="1">
                <a:solidFill>
                  <a:srgbClr val="FFFF00"/>
                </a:solidFill>
              </a:rPr>
              <a:t>Ginot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Tsiry</a:t>
            </a:r>
            <a:r>
              <a:rPr lang="en-US" sz="1500" dirty="0">
                <a:solidFill>
                  <a:srgbClr val="FFFF00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Mahandry</a:t>
            </a:r>
            <a:r>
              <a:rPr lang="en-US" dirty="0">
                <a:solidFill>
                  <a:srgbClr val="FFFF00"/>
                </a:solidFill>
              </a:rPr>
              <a:t>, </a:t>
            </a:r>
            <a:r>
              <a:rPr lang="en-US" dirty="0" err="1">
                <a:solidFill>
                  <a:srgbClr val="FFFF00"/>
                </a:solidFill>
              </a:rPr>
              <a:t>Ginot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Tsiry</a:t>
            </a:r>
            <a:r>
              <a:rPr lang="en-US" dirty="0">
                <a:solidFill>
                  <a:srgbClr val="FFFF00"/>
                </a:solidFill>
              </a:rPr>
              <a:t> are the names of tenrecs at Duke Lemur Center.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This is a fact.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79523-7C5F-8D45-8217-4EDB3C119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4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5554" cy="4351338"/>
          </a:xfrm>
        </p:spPr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</a:t>
            </a:r>
            <a:r>
              <a:rPr lang="en-US" dirty="0" err="1"/>
              <a:t>Mahandry</a:t>
            </a:r>
            <a:r>
              <a:rPr lang="en-US" dirty="0"/>
              <a:t>, </a:t>
            </a:r>
            <a:r>
              <a:rPr lang="en-US" dirty="0" err="1"/>
              <a:t>Ginot</a:t>
            </a:r>
            <a:r>
              <a:rPr lang="en-US" dirty="0"/>
              <a:t>, &amp; </a:t>
            </a:r>
            <a:r>
              <a:rPr lang="en-US" dirty="0" err="1"/>
              <a:t>Tsiry</a:t>
            </a:r>
            <a:endParaRPr lang="en-US" dirty="0"/>
          </a:p>
          <a:p>
            <a:r>
              <a:rPr lang="en-US" dirty="0">
                <a:solidFill>
                  <a:srgbClr val="FF40FF"/>
                </a:solidFill>
              </a:rPr>
              <a:t>5, 11, 27 = respective # of children belonging to </a:t>
            </a:r>
            <a:r>
              <a:rPr lang="en-US" dirty="0" err="1">
                <a:solidFill>
                  <a:srgbClr val="FF40FF"/>
                </a:solidFill>
              </a:rPr>
              <a:t>Mahandry</a:t>
            </a:r>
            <a:r>
              <a:rPr lang="en-US" dirty="0">
                <a:solidFill>
                  <a:srgbClr val="FF40FF"/>
                </a:solidFill>
              </a:rPr>
              <a:t>, </a:t>
            </a:r>
            <a:r>
              <a:rPr lang="en-US" dirty="0" err="1">
                <a:solidFill>
                  <a:srgbClr val="FF40FF"/>
                </a:solidFill>
              </a:rPr>
              <a:t>Ginot</a:t>
            </a:r>
            <a:r>
              <a:rPr lang="en-US" dirty="0">
                <a:solidFill>
                  <a:srgbClr val="FF40FF"/>
                </a:solidFill>
              </a:rPr>
              <a:t>, &amp; </a:t>
            </a:r>
            <a:r>
              <a:rPr lang="en-US" dirty="0" err="1">
                <a:solidFill>
                  <a:srgbClr val="FF40FF"/>
                </a:solidFill>
              </a:rPr>
              <a:t>Tsiry</a:t>
            </a:r>
            <a:r>
              <a:rPr lang="en-US" sz="1500" dirty="0">
                <a:solidFill>
                  <a:srgbClr val="FF40FF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 </a:t>
            </a:r>
            <a:r>
              <a:rPr lang="en-US" dirty="0" err="1">
                <a:solidFill>
                  <a:srgbClr val="FF40FF"/>
                </a:solidFill>
              </a:rPr>
              <a:t>Mahandry</a:t>
            </a:r>
            <a:r>
              <a:rPr lang="en-US" dirty="0">
                <a:solidFill>
                  <a:srgbClr val="FF40FF"/>
                </a:solidFill>
              </a:rPr>
              <a:t>, </a:t>
            </a:r>
            <a:r>
              <a:rPr lang="en-US" dirty="0" err="1">
                <a:solidFill>
                  <a:srgbClr val="FF40FF"/>
                </a:solidFill>
              </a:rPr>
              <a:t>Ginot</a:t>
            </a:r>
            <a:r>
              <a:rPr lang="en-US" dirty="0">
                <a:solidFill>
                  <a:srgbClr val="FF40FF"/>
                </a:solidFill>
              </a:rPr>
              <a:t>, &amp; </a:t>
            </a:r>
            <a:r>
              <a:rPr lang="en-US" dirty="0" err="1">
                <a:solidFill>
                  <a:srgbClr val="FF40FF"/>
                </a:solidFill>
              </a:rPr>
              <a:t>Tsiry</a:t>
            </a:r>
            <a:r>
              <a:rPr lang="en-US" dirty="0">
                <a:solidFill>
                  <a:srgbClr val="FF40FF"/>
                </a:solidFill>
              </a:rPr>
              <a:t> are the names of tenrecs at Duke Lemur Center.</a:t>
            </a:r>
          </a:p>
          <a:p>
            <a:pPr marL="0" indent="0">
              <a:buNone/>
            </a:pPr>
            <a:endParaRPr lang="en-US" dirty="0">
              <a:solidFill>
                <a:srgbClr val="FF40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This is data to support the claim: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F40FF"/>
                </a:solidFill>
              </a:rPr>
              <a:t>Tenrecs have high fecundity rates.</a:t>
            </a: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79523-7C5F-8D45-8217-4EDB3C119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99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71" y="1677157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Backbone of science</a:t>
            </a:r>
          </a:p>
          <a:p>
            <a:pPr lvl="1"/>
            <a:r>
              <a:rPr lang="en-US" sz="3200" dirty="0">
                <a:solidFill>
                  <a:srgbClr val="FF40FF"/>
                </a:solidFill>
              </a:rPr>
              <a:t>Evidence</a:t>
            </a:r>
            <a:r>
              <a:rPr lang="en-US" sz="3200" dirty="0"/>
              <a:t> to support a</a:t>
            </a:r>
            <a:r>
              <a:rPr lang="en-US" sz="3200" dirty="0">
                <a:solidFill>
                  <a:srgbClr val="00FDFF"/>
                </a:solidFill>
              </a:rPr>
              <a:t> claim</a:t>
            </a:r>
          </a:p>
          <a:p>
            <a:pPr lvl="1"/>
            <a:r>
              <a:rPr lang="en-US" sz="3200" dirty="0"/>
              <a:t>A relationship between at least two variables</a:t>
            </a:r>
          </a:p>
          <a:p>
            <a:pPr lvl="2"/>
            <a:r>
              <a:rPr lang="en-US" sz="2600" dirty="0"/>
              <a:t>x: explanatory, control, driver, independent variable(s)</a:t>
            </a:r>
          </a:p>
          <a:p>
            <a:pPr lvl="2"/>
            <a:r>
              <a:rPr lang="en-US" sz="2600" dirty="0"/>
              <a:t>y: response, dependent variable(s) </a:t>
            </a:r>
          </a:p>
          <a:p>
            <a:pPr lvl="1"/>
            <a:r>
              <a:rPr lang="en-US" sz="3200" dirty="0"/>
              <a:t>x and y should be clearly defined </a:t>
            </a:r>
          </a:p>
          <a:p>
            <a:pPr lvl="2"/>
            <a:r>
              <a:rPr lang="en-US" sz="2800" dirty="0"/>
              <a:t>with respect to the</a:t>
            </a:r>
            <a:r>
              <a:rPr lang="en-US" sz="2800" b="1" dirty="0">
                <a:solidFill>
                  <a:srgbClr val="FFFF00"/>
                </a:solidFill>
              </a:rPr>
              <a:t> question!</a:t>
            </a:r>
          </a:p>
          <a:p>
            <a:pPr lvl="2"/>
            <a:endParaRPr lang="en-US" sz="2600" dirty="0"/>
          </a:p>
          <a:p>
            <a:pPr lvl="2"/>
            <a:endParaRPr lang="en-US" sz="2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D83EAC-12B1-AF4A-8407-3D344629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01" y="528197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65182-7C57-E145-9C9C-A0127BB7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7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169603"/>
              </p:ext>
            </p:extLst>
          </p:nvPr>
        </p:nvGraphicFramePr>
        <p:xfrm>
          <a:off x="1694835" y="1386105"/>
          <a:ext cx="8785596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28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8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4523753" y="3513117"/>
            <a:ext cx="463924" cy="5443134"/>
          </a:xfrm>
          <a:prstGeom prst="leftBrac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82554" y="6434378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40FF"/>
                </a:solidFill>
              </a:rPr>
              <a:t>Empirical data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572A2-E413-AC47-AF88-38D4617C4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3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6C29F3-2ED7-0746-854E-E920A02B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7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B019-B3C0-A746-9FCA-946BCF7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1317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  <a:endParaRPr lang="en-US" dirty="0"/>
          </a:p>
          <a:p>
            <a:r>
              <a:rPr lang="en-US" dirty="0"/>
              <a:t>Integer, real number, multi-dimensional number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07DF2-AB84-914A-A499-D93B43F1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3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  <a:endParaRPr lang="en-US" dirty="0"/>
          </a:p>
          <a:p>
            <a:r>
              <a:rPr lang="en-US" dirty="0"/>
              <a:t>Integer, real number, multi-dimensional number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r>
              <a:rPr lang="en-US" dirty="0"/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B929-C871-014C-8753-E99CD495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5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Examples:</a:t>
            </a:r>
            <a:endParaRPr lang="en-US" dirty="0"/>
          </a:p>
          <a:p>
            <a:r>
              <a:rPr lang="en-US" dirty="0"/>
              <a:t>Integer, real number, multi-dimensional number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r>
              <a:rPr lang="en-US" dirty="0"/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Examples:</a:t>
            </a:r>
            <a:endParaRPr lang="en-US" dirty="0"/>
          </a:p>
          <a:p>
            <a:r>
              <a:rPr lang="en-US" dirty="0"/>
              <a:t>Colors, (blood) types, species name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6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DF3D8-F419-8149-8F38-D06A4CAB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2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4D584-5BCE-8647-AA3F-7A3A3B2C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42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D6559-D309-FD48-8569-A7E7FFB2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24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E3693-FD23-9142-AC11-06A5CBEC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4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69E6A-7EE0-A549-8BD6-B0CED141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750B4-F2DE-5E4C-9750-8DF7191A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34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Measurement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004F7-B666-D04B-BC3F-36E8DD2D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1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7140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Measurement errors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816BC-638C-CA40-8959-3883CDFD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53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D31-85EF-C042-A9FE-22983EF5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5341-80AC-B74B-8F9C-E64214E8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57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538414-ACD2-964A-B423-7D7028392317}"/>
              </a:ext>
            </a:extLst>
          </p:cNvPr>
          <p:cNvGrpSpPr/>
          <p:nvPr/>
        </p:nvGrpSpPr>
        <p:grpSpPr>
          <a:xfrm>
            <a:off x="8914796" y="3346109"/>
            <a:ext cx="2784835" cy="2626114"/>
            <a:chOff x="8914796" y="3346109"/>
            <a:chExt cx="2784835" cy="26261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2A7943-817D-984B-A335-8BEC23E9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84AD30-7C49-4642-9661-C5C64346082B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142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9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vs.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1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What is a </a:t>
            </a:r>
            <a:r>
              <a:rPr lang="en-US" sz="3600" dirty="0">
                <a:solidFill>
                  <a:srgbClr val="00FDFF"/>
                </a:solidFill>
              </a:rPr>
              <a:t>model</a:t>
            </a:r>
            <a:r>
              <a:rPr lang="en-US" sz="3600" dirty="0"/>
              <a:t>?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01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of natural events and conditions in order to </a:t>
            </a:r>
            <a:r>
              <a:rPr lang="en-US" dirty="0">
                <a:solidFill>
                  <a:srgbClr val="FFFF00"/>
                </a:solidFill>
              </a:rPr>
              <a:t>discover facts</a:t>
            </a:r>
            <a:r>
              <a:rPr lang="en-US" dirty="0">
                <a:solidFill>
                  <a:srgbClr val="FFFFFF"/>
                </a:solidFill>
              </a:rPr>
              <a:t> about them and to </a:t>
            </a:r>
            <a:r>
              <a:rPr lang="en-US" dirty="0">
                <a:solidFill>
                  <a:srgbClr val="00FDFF"/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72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9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FDFF"/>
                </a:solidFill>
              </a:rPr>
              <a:t>Laws and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FDFF"/>
                </a:solidFill>
              </a:rPr>
              <a:t>A theory </a:t>
            </a:r>
            <a:r>
              <a:rPr lang="en-US" dirty="0"/>
              <a:t>= a </a:t>
            </a:r>
            <a:r>
              <a:rPr lang="en-US" dirty="0">
                <a:solidFill>
                  <a:srgbClr val="00FDFF"/>
                </a:solidFill>
              </a:rPr>
              <a:t>declaration</a:t>
            </a:r>
            <a:r>
              <a:rPr lang="en-US" dirty="0"/>
              <a:t> to explain a phenomenon</a:t>
            </a:r>
          </a:p>
          <a:p>
            <a:pPr lvl="1"/>
            <a:r>
              <a:rPr lang="en-US" dirty="0"/>
              <a:t>Logical and falsifiable</a:t>
            </a:r>
          </a:p>
          <a:p>
            <a:r>
              <a:rPr lang="en-US" dirty="0">
                <a:solidFill>
                  <a:srgbClr val="00FDFF"/>
                </a:solidFill>
              </a:rPr>
              <a:t>A model </a:t>
            </a:r>
            <a:r>
              <a:rPr lang="en-US" dirty="0"/>
              <a:t>= an </a:t>
            </a:r>
            <a:r>
              <a:rPr lang="en-US" dirty="0">
                <a:solidFill>
                  <a:srgbClr val="00FDFF"/>
                </a:solidFill>
              </a:rPr>
              <a:t>abstract representation </a:t>
            </a:r>
            <a:r>
              <a:rPr lang="en-US" dirty="0"/>
              <a:t>of a phenomenon</a:t>
            </a:r>
          </a:p>
          <a:p>
            <a:r>
              <a:rPr lang="en-US" dirty="0">
                <a:solidFill>
                  <a:srgbClr val="00FDFF"/>
                </a:solidFill>
              </a:rPr>
              <a:t>A hypothesis </a:t>
            </a:r>
            <a:r>
              <a:rPr lang="en-US" dirty="0"/>
              <a:t>= a </a:t>
            </a:r>
            <a:r>
              <a:rPr lang="en-US" dirty="0">
                <a:solidFill>
                  <a:srgbClr val="00FDFF"/>
                </a:solidFill>
              </a:rPr>
              <a:t>testable declaration </a:t>
            </a:r>
            <a:r>
              <a:rPr lang="en-US" dirty="0"/>
              <a:t>that is derived from a theory</a:t>
            </a:r>
          </a:p>
          <a:p>
            <a:endParaRPr lang="en-US" sz="3600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17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Theory				</a:t>
            </a:r>
            <a:r>
              <a:rPr lang="en-US" dirty="0">
                <a:solidFill>
                  <a:srgbClr val="00FDFF"/>
                </a:solidFill>
              </a:rPr>
              <a:t>General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Hypothesis				</a:t>
            </a:r>
            <a:r>
              <a:rPr lang="en-US" dirty="0">
                <a:solidFill>
                  <a:srgbClr val="00FDFF"/>
                </a:solidFill>
              </a:rPr>
              <a:t>Specific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6613" y="274638"/>
            <a:ext cx="10194972" cy="1143000"/>
          </a:xfrm>
        </p:spPr>
        <p:txBody>
          <a:bodyPr>
            <a:normAutofit/>
          </a:bodyPr>
          <a:lstStyle/>
          <a:p>
            <a:r>
              <a:rPr lang="en-US" sz="3800" dirty="0"/>
              <a:t>Theory, Models, Hypotheses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rgbClr val="00F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93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FDFF"/>
                </a:solidFill>
              </a:rPr>
              <a:t>Models</a:t>
            </a:r>
            <a:r>
              <a:rPr lang="en-US" dirty="0"/>
              <a:t>: many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2469" b="-3"/>
          <a:stretch/>
        </p:blipFill>
        <p:spPr>
          <a:xfrm>
            <a:off x="7972940" y="1810923"/>
            <a:ext cx="2418889" cy="175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" r="1" b="38565"/>
          <a:stretch/>
        </p:blipFill>
        <p:spPr>
          <a:xfrm>
            <a:off x="2031632" y="1810923"/>
            <a:ext cx="2235568" cy="1887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r="-2" b="-2"/>
          <a:stretch/>
        </p:blipFill>
        <p:spPr>
          <a:xfrm>
            <a:off x="4879852" y="1810922"/>
            <a:ext cx="2589535" cy="1887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657"/>
          <a:stretch/>
        </p:blipFill>
        <p:spPr>
          <a:xfrm>
            <a:off x="2031632" y="4261641"/>
            <a:ext cx="2235568" cy="1885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53" y="4261640"/>
            <a:ext cx="2318807" cy="2225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59" y="4133509"/>
            <a:ext cx="2707033" cy="2107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0107" y="15186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0870" y="3970362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Ecology </a:t>
            </a:r>
            <a:r>
              <a:rPr lang="en-US"/>
              <a:t>&amp; Evolution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2256" y="14908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9689" y="1479338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4139" y="3948843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Climate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79928" y="3857837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17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/>
              <a:t>When you make a </a:t>
            </a:r>
            <a:r>
              <a:rPr lang="en-US" sz="3600" dirty="0">
                <a:solidFill>
                  <a:srgbClr val="00FDFF"/>
                </a:solidFill>
              </a:rPr>
              <a:t>model,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>
                <a:solidFill>
                  <a:srgbClr val="00FDFF"/>
                </a:solidFill>
              </a:rPr>
              <a:t>elements that you feel are most important</a:t>
            </a:r>
            <a:r>
              <a:rPr lang="en-US" sz="3600" dirty="0">
                <a:solidFill>
                  <a:srgbClr val="FFFF00"/>
                </a:solidFill>
              </a:rPr>
              <a:t> 	</a:t>
            </a:r>
            <a:r>
              <a:rPr lang="en-US" sz="3600" dirty="0"/>
              <a:t>to explain a phenomenon.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1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/>
              <a:t>When you make a </a:t>
            </a:r>
            <a:r>
              <a:rPr lang="en-US" sz="3600" dirty="0">
                <a:solidFill>
                  <a:srgbClr val="00FDFF"/>
                </a:solidFill>
              </a:rPr>
              <a:t>model,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>
                <a:solidFill>
                  <a:srgbClr val="00FDFF"/>
                </a:solidFill>
              </a:rPr>
              <a:t>elements that you feel are most important</a:t>
            </a:r>
            <a:r>
              <a:rPr lang="en-US" sz="3600" dirty="0">
                <a:solidFill>
                  <a:srgbClr val="FFFF00"/>
                </a:solidFill>
              </a:rPr>
              <a:t> 	</a:t>
            </a:r>
            <a:r>
              <a:rPr lang="en-US" sz="3600" dirty="0"/>
              <a:t>to explain a phenomenon.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/>
              <a:t>Generally, we try to make </a:t>
            </a:r>
            <a:r>
              <a:rPr lang="en-US" sz="3600" dirty="0">
                <a:solidFill>
                  <a:srgbClr val="00FDFF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that can reproduce real-world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rgbClr val="00FDFF"/>
                </a:solidFill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35DFB-512F-3F4E-A614-BE486D88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2" y="2926078"/>
            <a:ext cx="3514255" cy="37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801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818626"/>
          </a:xfrm>
        </p:spPr>
        <p:txBody>
          <a:bodyPr>
            <a:normAutofit/>
          </a:bodyPr>
          <a:lstStyle/>
          <a:p>
            <a:r>
              <a:rPr lang="en-US" sz="3600" dirty="0"/>
              <a:t>When you make a </a:t>
            </a:r>
            <a:r>
              <a:rPr lang="en-US" sz="3600" dirty="0">
                <a:solidFill>
                  <a:srgbClr val="00FDFF"/>
                </a:solidFill>
              </a:rPr>
              <a:t>model,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>
                <a:solidFill>
                  <a:srgbClr val="00FDFF"/>
                </a:solidFill>
              </a:rPr>
              <a:t>elements that you feel are most important</a:t>
            </a:r>
            <a:r>
              <a:rPr lang="en-US" sz="3600" dirty="0">
                <a:solidFill>
                  <a:srgbClr val="FFFF00"/>
                </a:solidFill>
              </a:rPr>
              <a:t> 	</a:t>
            </a:r>
            <a:r>
              <a:rPr lang="en-US" sz="3600" dirty="0"/>
              <a:t>to explain a phenomenon.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/>
              <a:t>Generally, we try to make </a:t>
            </a:r>
            <a:r>
              <a:rPr lang="en-US" sz="3600" dirty="0">
                <a:solidFill>
                  <a:srgbClr val="00FDFF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that can reproduce real-world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rgbClr val="00FDFF"/>
                </a:solidFill>
              </a:rPr>
              <a:t>data</a:t>
            </a:r>
          </a:p>
          <a:p>
            <a:r>
              <a:rPr lang="en-US" sz="3600" dirty="0"/>
              <a:t>In C4C, we distinguish between </a:t>
            </a:r>
            <a:r>
              <a:rPr lang="en-US" sz="3600" dirty="0">
                <a:solidFill>
                  <a:srgbClr val="FFFF00"/>
                </a:solidFill>
              </a:rPr>
              <a:t>statistical </a:t>
            </a:r>
            <a:r>
              <a:rPr lang="en-US" sz="3600" dirty="0"/>
              <a:t>and </a:t>
            </a:r>
            <a:r>
              <a:rPr lang="en-US" sz="3600" dirty="0">
                <a:solidFill>
                  <a:srgbClr val="FFFF00"/>
                </a:solidFill>
              </a:rPr>
              <a:t>	mechanistic </a:t>
            </a:r>
            <a:r>
              <a:rPr lang="en-US" sz="3600" dirty="0">
                <a:solidFill>
                  <a:srgbClr val="00FDFF"/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/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1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/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Goal: To rigorously assess the strength of relationship between x and y</a:t>
            </a:r>
          </a:p>
          <a:p>
            <a:pPr lvl="1"/>
            <a:r>
              <a:rPr lang="en-US" sz="2800" dirty="0"/>
              <a:t>Find a significant relationship using a p-value as a measure of relationship strength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Statistical models can demonstrate correlations.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9310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48885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Goal: To rigorously assess the strength of relationship between x and y (describe </a:t>
            </a:r>
            <a:r>
              <a:rPr lang="en-US" sz="3200" dirty="0">
                <a:solidFill>
                  <a:srgbClr val="FFFF00"/>
                </a:solidFill>
              </a:rPr>
              <a:t>patterns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Find a significant relationship using a p-value as a measure of relationship strength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Statistical models can demonstrate correlations.</a:t>
            </a:r>
          </a:p>
          <a:p>
            <a:r>
              <a:rPr lang="en-US" sz="3200" dirty="0"/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/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 (required!!!)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Evaluate hypothesis with appropriate statistical tools</a:t>
            </a:r>
          </a:p>
          <a:p>
            <a:pPr lvl="2"/>
            <a:r>
              <a:rPr lang="en-US" sz="1600" dirty="0"/>
              <a:t>t-test, Chi-square, ANOVA</a:t>
            </a:r>
          </a:p>
          <a:p>
            <a:pPr lvl="2"/>
            <a:r>
              <a:rPr lang="en-US" sz="1600" dirty="0"/>
              <a:t>Ordination (PCA)</a:t>
            </a:r>
          </a:p>
          <a:p>
            <a:pPr lvl="2"/>
            <a:r>
              <a:rPr lang="en-US" sz="1600" dirty="0"/>
              <a:t>Regression (LM, GLM, GLMM, GAM)</a:t>
            </a:r>
          </a:p>
          <a:p>
            <a:pPr marL="457200" lvl="1" indent="0">
              <a:buNone/>
            </a:pPr>
            <a:endParaRPr lang="en-US" sz="20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448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65125"/>
            <a:ext cx="1108779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59" y="2031061"/>
            <a:ext cx="539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9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</p:spTree>
    <p:extLst>
      <p:ext uri="{BB962C8B-B14F-4D97-AF65-F5344CB8AC3E}">
        <p14:creationId xmlns:p14="http://schemas.microsoft.com/office/powerpoint/2010/main" val="1839228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/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72327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50" y="2038374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/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2767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F70D3-3862-AD47-B48D-FC3D40A5AB80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400093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9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= .372 </m:t>
                      </m:r>
                      <m:r>
                        <m:rPr>
                          <m:sty m:val="p"/>
                        </m:rPr>
                        <a:rPr lang="en-US" sz="2900" b="0" i="0" smtClean="0">
                          <a:latin typeface="Cambria Math" panose="02040503050406030204" pitchFamily="18" charset="0"/>
                        </a:rPr>
                        <m:t>million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  <a:blipFill>
                <a:blip r:embed="rId4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= .003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  <a:blipFill>
                <a:blip r:embed="rId5"/>
                <a:stretch>
                  <a:fillRect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D44E280-F4B9-F541-84B2-1D18B6CE641D}"/>
              </a:ext>
            </a:extLst>
          </p:cNvPr>
          <p:cNvGrpSpPr/>
          <p:nvPr/>
        </p:nvGrpSpPr>
        <p:grpSpPr>
          <a:xfrm>
            <a:off x="4061574" y="1932305"/>
            <a:ext cx="5454996" cy="4318000"/>
            <a:chOff x="3909174" y="1825625"/>
            <a:chExt cx="5454996" cy="431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200967-0B8F-AC46-BD10-1DF979D8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9174" y="1825625"/>
              <a:ext cx="5397500" cy="431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/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.96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F525F-17B4-2A45-9CFB-8B0F98CB179B}"/>
                </a:ext>
              </a:extLst>
            </p:cNvPr>
            <p:cNvSpPr txBox="1"/>
            <p:nvPr/>
          </p:nvSpPr>
          <p:spPr>
            <a:xfrm>
              <a:off x="5610397" y="1894365"/>
              <a:ext cx="2376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Linear Regression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546C8-B3C3-174B-833D-B1A2B0B1B56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FFC000"/>
                </a:solidFill>
              </a:rPr>
              <a:t>What can we conclude from this fitted model?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A759F7-AC43-C54E-B395-A3B40105D76B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/>
              <a:t>3. Statistical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Evaluation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67038BA-A4B4-B743-AA88-593E7CC3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7339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838899-24FA-7543-98BC-A3CBEFE52DB4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102880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9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900" i="1">
                              <a:latin typeface="Cambria Math" panose="02040503050406030204" pitchFamily="18" charset="0"/>
                            </a:rPr>
                            <m:t>𝑚𝑥</m:t>
                          </m:r>
                          <m:r>
                            <a:rPr lang="en-US" sz="29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9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9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=0.029</m:t>
                    </m:r>
                  </m:oMath>
                </a14:m>
                <a:r>
                  <a:rPr lang="en-US" sz="2900" dirty="0"/>
                  <a:t> mil.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  <a:blipFill>
                <a:blip r:embed="rId4"/>
                <a:stretch>
                  <a:fillRect t="-142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&lt;.001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EAA6AC-30B4-B940-A30C-73C4B602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511" y="1825625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/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.99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850A4E-3B3D-974C-80E5-ABF696281B0A}"/>
              </a:ext>
            </a:extLst>
          </p:cNvPr>
          <p:cNvSpPr txBox="1"/>
          <p:nvPr/>
        </p:nvSpPr>
        <p:spPr>
          <a:xfrm>
            <a:off x="5063628" y="1883914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96FF"/>
                </a:solidFill>
              </a:rPr>
              <a:t>Exponential 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65BB5-C7CB-374C-BA8D-E8C51CD121E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FFC000"/>
                </a:solidFill>
              </a:rPr>
              <a:t>What can we conclude from this fitted model?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E504740-25BB-F040-AE0C-E2B5C254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0" y="240421"/>
            <a:ext cx="1017339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94941-35C7-7944-BB7E-600750182172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7. Adapt your model and re-evaluate: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69E27-6628-8B40-B076-3786BD6E1EB4}"/>
              </a:ext>
            </a:extLst>
          </p:cNvPr>
          <p:cNvSpPr txBox="1"/>
          <p:nvPr/>
        </p:nvSpPr>
        <p:spPr>
          <a:xfrm>
            <a:off x="266000" y="3158918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Exponential Regression</a:t>
            </a:r>
          </a:p>
        </p:txBody>
      </p:sp>
    </p:spTree>
    <p:extLst>
      <p:ext uri="{BB962C8B-B14F-4D97-AF65-F5344CB8AC3E}">
        <p14:creationId xmlns:p14="http://schemas.microsoft.com/office/powerpoint/2010/main" val="300095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5237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models and tests are based on specific assumptions </a:t>
            </a:r>
          </a:p>
          <a:p>
            <a:pPr lvl="1"/>
            <a:r>
              <a:rPr lang="en-US" dirty="0"/>
              <a:t>data normally distributed</a:t>
            </a:r>
          </a:p>
          <a:p>
            <a:pPr lvl="1"/>
            <a:r>
              <a:rPr lang="en-US" dirty="0"/>
              <a:t>y and y independent</a:t>
            </a:r>
          </a:p>
          <a:p>
            <a:pPr lvl="1"/>
            <a:r>
              <a:rPr lang="en-US" dirty="0"/>
              <a:t>etc.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4545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models and tests are based on specific assumptions </a:t>
            </a:r>
          </a:p>
          <a:p>
            <a:pPr lvl="1"/>
            <a:r>
              <a:rPr lang="en-US" dirty="0"/>
              <a:t>data normally distributed</a:t>
            </a:r>
          </a:p>
          <a:p>
            <a:pPr lvl="1"/>
            <a:r>
              <a:rPr lang="en-US" dirty="0"/>
              <a:t>y and y independent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Assessing a model means you need to make sure the assumptions are not violated. 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6009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models and tests are based on specific assumptions </a:t>
            </a:r>
          </a:p>
          <a:p>
            <a:pPr lvl="1"/>
            <a:r>
              <a:rPr lang="en-US" dirty="0"/>
              <a:t>data normally distributed</a:t>
            </a:r>
          </a:p>
          <a:p>
            <a:pPr lvl="1"/>
            <a:r>
              <a:rPr lang="en-US" dirty="0"/>
              <a:t>y and y independent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Assessing a model means you need to make sure the assumptions are not violated. </a:t>
            </a:r>
          </a:p>
          <a:p>
            <a:r>
              <a:rPr lang="en-US" dirty="0"/>
              <a:t>There are so many statistical models</a:t>
            </a:r>
            <a:r>
              <a:rPr lang="mr-IN" dirty="0"/>
              <a:t>…</a:t>
            </a:r>
            <a:endParaRPr lang="en-US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63BBB-3170-8145-B0A6-D4A568F8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36" y="4001294"/>
            <a:ext cx="4437529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3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/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8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/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Goal: To demonstrate the </a:t>
            </a:r>
            <a:r>
              <a:rPr lang="en-US" sz="3200" dirty="0">
                <a:solidFill>
                  <a:srgbClr val="FFFF00"/>
                </a:solidFill>
              </a:rPr>
              <a:t>processes</a:t>
            </a:r>
            <a:r>
              <a:rPr lang="en-US" sz="3200" dirty="0"/>
              <a:t> that underlie a relationship between x and y</a:t>
            </a:r>
          </a:p>
          <a:p>
            <a:pPr lvl="1"/>
            <a:r>
              <a:rPr lang="en-US" sz="2800" dirty="0"/>
              <a:t>Find a significant relationship using a p-value as a measure of relationship strength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Mechanistic models can demonstrate causation.</a:t>
            </a:r>
          </a:p>
          <a:p>
            <a:r>
              <a:rPr lang="en-US" sz="3200" dirty="0"/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/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</a:t>
            </a:r>
            <a:r>
              <a:rPr lang="en-US" sz="2800" dirty="0"/>
              <a:t> (for certain questions)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Evaluate the extent to which your model-simulated data matches that from the real world.</a:t>
            </a:r>
          </a:p>
          <a:p>
            <a:pPr marL="971550" lvl="1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6694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C000"/>
                </a:solidFill>
              </a:rPr>
              <a:t>Can you think of an alternative hypothesis?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292B24-B6EC-3C48-91A1-FB2DA37A003E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2565238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/>
              <a:t>3. Mechanistic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09955" y="4680838"/>
            <a:ext cx="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22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/>
              <a:t>3. Mechanistic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Evaluation: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09955" y="4680838"/>
            <a:ext cx="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9909-4C59-A143-B95A-939ED018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77" y="2031061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B97563-155C-174A-99DF-338D635692E6}"/>
                  </a:ext>
                </a:extLst>
              </p:cNvPr>
              <p:cNvSpPr/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 .3</m:t>
                    </m:r>
                  </m:oMath>
                </a14:m>
                <a:r>
                  <a:rPr lang="en-US" sz="2900" dirty="0"/>
                  <a:t>49/person/</a:t>
                </a:r>
                <a:r>
                  <a:rPr lang="en-US" sz="2900" dirty="0" err="1"/>
                  <a:t>yr</a:t>
                </a:r>
                <a:endParaRPr lang="en-US" sz="29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B97563-155C-174A-99DF-338D63569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8F4600F-7708-784E-9C49-8EF79BD58BB8}"/>
              </a:ext>
            </a:extLst>
          </p:cNvPr>
          <p:cNvSpPr/>
          <p:nvPr/>
        </p:nvSpPr>
        <p:spPr>
          <a:xfrm>
            <a:off x="4489730" y="6313297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FFC000"/>
                </a:solidFill>
              </a:rPr>
              <a:t>What can we conclude from this fitted model?</a:t>
            </a:r>
          </a:p>
        </p:txBody>
      </p:sp>
    </p:spTree>
    <p:extLst>
      <p:ext uri="{BB962C8B-B14F-4D97-AF65-F5344CB8AC3E}">
        <p14:creationId xmlns:p14="http://schemas.microsoft.com/office/powerpoint/2010/main" val="630595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531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81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14110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r>
              <a:rPr lang="en-US" sz="3600" dirty="0"/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5856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r>
              <a:rPr lang="en-US" sz="3600" dirty="0"/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/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/>
              <a:t>-George Box</a:t>
            </a:r>
          </a:p>
          <a:p>
            <a:pPr marL="0" indent="0" algn="ctr">
              <a:buNone/>
            </a:pPr>
            <a:br>
              <a:rPr lang="en-US" sz="3600" i="1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0744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r>
              <a:rPr lang="en-US" sz="3600" dirty="0"/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/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/>
              <a:t>-George Box</a:t>
            </a:r>
          </a:p>
          <a:p>
            <a:pPr marL="0" indent="0" algn="ctr">
              <a:buNone/>
            </a:pPr>
            <a:r>
              <a:rPr lang="en-US" sz="3600" dirty="0"/>
              <a:t>We use models to both </a:t>
            </a:r>
            <a:r>
              <a:rPr lang="en-US" sz="3600" dirty="0">
                <a:solidFill>
                  <a:srgbClr val="00FDFF"/>
                </a:solidFill>
              </a:rPr>
              <a:t>predict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00FDFF"/>
                </a:solidFill>
              </a:rPr>
              <a:t>explain</a:t>
            </a:r>
            <a:r>
              <a:rPr lang="en-US" sz="3600" dirty="0"/>
              <a:t>.</a:t>
            </a:r>
            <a:br>
              <a:rPr lang="en-US" sz="3600" i="1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10093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869-E3B7-B546-9F0E-0C9B0013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4944" cy="1325563"/>
          </a:xfrm>
        </p:spPr>
        <p:txBody>
          <a:bodyPr/>
          <a:lstStyle/>
          <a:p>
            <a:pPr algn="ctr"/>
            <a:r>
              <a:rPr lang="en-US" dirty="0"/>
              <a:t>It is ideal when statistical and mechanistic models meet: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0135C-829E-EB47-B9FE-EE55158FE595}"/>
              </a:ext>
            </a:extLst>
          </p:cNvPr>
          <p:cNvSpPr/>
          <p:nvPr/>
        </p:nvSpPr>
        <p:spPr>
          <a:xfrm>
            <a:off x="2276139" y="3416449"/>
            <a:ext cx="2245659" cy="138504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18E7F-48AD-CF46-B09F-DAA18ED0F9A6}"/>
              </a:ext>
            </a:extLst>
          </p:cNvPr>
          <p:cNvSpPr/>
          <p:nvPr/>
        </p:nvSpPr>
        <p:spPr>
          <a:xfrm>
            <a:off x="6879516" y="3416449"/>
            <a:ext cx="2245659" cy="13850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Pattern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7B717E97-1D95-C14C-B352-0F7C95BF8534}"/>
              </a:ext>
            </a:extLst>
          </p:cNvPr>
          <p:cNvSpPr/>
          <p:nvPr/>
        </p:nvSpPr>
        <p:spPr>
          <a:xfrm>
            <a:off x="3358627" y="2757543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241C8-E8EE-7646-82E9-B7847C58029D}"/>
              </a:ext>
            </a:extLst>
          </p:cNvPr>
          <p:cNvSpPr txBox="1"/>
          <p:nvPr/>
        </p:nvSpPr>
        <p:spPr>
          <a:xfrm>
            <a:off x="4683163" y="2401658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Mechanistic model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82A418-1590-D848-99D3-8BEA2E6D79DE}"/>
              </a:ext>
            </a:extLst>
          </p:cNvPr>
          <p:cNvSpPr/>
          <p:nvPr/>
        </p:nvSpPr>
        <p:spPr>
          <a:xfrm flipH="1" flipV="1">
            <a:off x="3269346" y="4801496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3A77B-E765-DA43-B6E3-34EE14D75491}"/>
              </a:ext>
            </a:extLst>
          </p:cNvPr>
          <p:cNvSpPr txBox="1"/>
          <p:nvPr/>
        </p:nvSpPr>
        <p:spPr>
          <a:xfrm>
            <a:off x="4683163" y="5460402"/>
            <a:ext cx="17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Statistical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34E8C6-0866-1F4C-A2B7-9CCE15E5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3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0611D-D97A-974D-8E34-31BD0272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" y="167006"/>
            <a:ext cx="7886700" cy="1325563"/>
          </a:xfrm>
        </p:spPr>
        <p:txBody>
          <a:bodyPr/>
          <a:lstStyle/>
          <a:p>
            <a:r>
              <a:rPr lang="en-US" dirty="0"/>
              <a:t>A Tool for C4C</a:t>
            </a:r>
            <a:endParaRPr lang="en-US" baseline="30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9621FE-E371-5E4E-BA8B-7F528F4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0"/>
            <a:ext cx="8835390" cy="532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Computer power keeps increasing</a:t>
            </a:r>
          </a:p>
          <a:p>
            <a:r>
              <a:rPr lang="en-US" dirty="0"/>
              <a:t>Language/software</a:t>
            </a:r>
          </a:p>
          <a:p>
            <a:pPr lvl="1"/>
            <a:r>
              <a:rPr lang="en-US" dirty="0"/>
              <a:t>Fortran, C, C++</a:t>
            </a:r>
          </a:p>
          <a:p>
            <a:pPr lvl="1"/>
            <a:r>
              <a:rPr lang="en-US" dirty="0"/>
              <a:t>Julia, Java, Python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, Maple, Mathematica, </a:t>
            </a:r>
          </a:p>
          <a:p>
            <a:pPr lvl="1"/>
            <a:r>
              <a:rPr lang="en-US" dirty="0"/>
              <a:t>SAS, SPSS, Stata</a:t>
            </a:r>
          </a:p>
          <a:p>
            <a:r>
              <a:rPr lang="en-US" dirty="0"/>
              <a:t>Specific programs</a:t>
            </a:r>
          </a:p>
          <a:p>
            <a:pPr lvl="1"/>
            <a:r>
              <a:rPr lang="en-US" dirty="0"/>
              <a:t>Vortex, RAMAS, </a:t>
            </a:r>
            <a:r>
              <a:rPr lang="en-US" dirty="0" err="1"/>
              <a:t>NetLogo</a:t>
            </a:r>
            <a:r>
              <a:rPr lang="en-US" dirty="0"/>
              <a:t> for IBM</a:t>
            </a:r>
          </a:p>
          <a:p>
            <a:pPr lvl="1"/>
            <a:r>
              <a:rPr lang="en-US" dirty="0" err="1"/>
              <a:t>NicheMapper</a:t>
            </a:r>
            <a:r>
              <a:rPr lang="en-US" dirty="0"/>
              <a:t> for physiology, </a:t>
            </a:r>
            <a:r>
              <a:rPr lang="en-US" dirty="0" err="1"/>
              <a:t>iLand</a:t>
            </a:r>
            <a:r>
              <a:rPr lang="en-US" dirty="0"/>
              <a:t> for forest dynamics</a:t>
            </a:r>
          </a:p>
          <a:p>
            <a:pPr lvl="1"/>
            <a:r>
              <a:rPr lang="en-US" dirty="0" err="1"/>
              <a:t>MaxEnt</a:t>
            </a:r>
            <a:r>
              <a:rPr lang="en-US" dirty="0"/>
              <a:t> for species distribution modeling</a:t>
            </a:r>
          </a:p>
          <a:p>
            <a:pPr lvl="1"/>
            <a:r>
              <a:rPr lang="en-US" dirty="0"/>
              <a:t>Zonation for reserve selection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 compromise: R---very powerful for</a:t>
            </a:r>
          </a:p>
          <a:p>
            <a:pPr lvl="1"/>
            <a:r>
              <a:rPr lang="en-US" dirty="0"/>
              <a:t>Visualization</a:t>
            </a:r>
          </a:p>
          <a:p>
            <a:pPr lvl="1"/>
            <a:r>
              <a:rPr lang="en-US" dirty="0"/>
              <a:t>Data formatting and sorting</a:t>
            </a:r>
          </a:p>
          <a:p>
            <a:pPr lvl="1"/>
            <a:r>
              <a:rPr lang="en-US" dirty="0"/>
              <a:t>Statistical analyses</a:t>
            </a:r>
          </a:p>
          <a:p>
            <a:pPr lvl="1"/>
            <a:r>
              <a:rPr lang="en-US" dirty="0"/>
              <a:t>Simulation (mechanistic model)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9F766-E4DF-324E-B946-20CAA7AD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80" y="4342151"/>
            <a:ext cx="2684663" cy="202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7836-A99F-1341-9C08-331F887F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144" y="1530158"/>
            <a:ext cx="1978856" cy="180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BD280-846E-0E49-8FB6-9B56732C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43" y="0"/>
            <a:ext cx="1978857" cy="1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76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9"/>
          <p:cNvSpPr>
            <a:spLocks noChangeArrowheads="1"/>
          </p:cNvSpPr>
          <p:nvPr/>
        </p:nvSpPr>
        <p:spPr bwMode="auto">
          <a:xfrm>
            <a:off x="1981200" y="1219201"/>
            <a:ext cx="82296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R is a language and environment for statistical computing and graphics. It is used for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800" dirty="0"/>
              <a:t>Data management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800" dirty="0"/>
              <a:t>Statistical analysis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800" dirty="0"/>
              <a:t>Scientific programming and simulation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800" dirty="0"/>
              <a:t>Interfacing with other programs (GIS…) </a:t>
            </a:r>
            <a:endParaRPr lang="es-ES_tradnl" sz="2800" dirty="0"/>
          </a:p>
          <a:p>
            <a:pPr marL="457200" indent="-457200">
              <a:buFont typeface="Arial" pitchFamily="34" charset="0"/>
              <a:buChar char="•"/>
            </a:pPr>
            <a:endParaRPr lang="es-ES_tradnl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92300" y="444500"/>
            <a:ext cx="21986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C" sz="3600" b="1" dirty="0">
                <a:solidFill>
                  <a:srgbClr val="E46C0A"/>
                </a:solidFill>
              </a:rPr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2241216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9"/>
          <p:cNvSpPr>
            <a:spLocks noChangeArrowheads="1"/>
          </p:cNvSpPr>
          <p:nvPr/>
        </p:nvSpPr>
        <p:spPr bwMode="auto">
          <a:xfrm>
            <a:off x="1981200" y="1219201"/>
            <a:ext cx="822960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/>
              <a:t>R is a language and environment for statistical computing and graphics. It is used for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800" dirty="0"/>
              <a:t>Data management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800" dirty="0"/>
              <a:t>Statistical analysis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800" dirty="0"/>
              <a:t>Scientific programming and simulation</a:t>
            </a:r>
          </a:p>
          <a:p>
            <a:pPr marL="2286000" lvl="4" indent="-457200">
              <a:buFont typeface="Arial" pitchFamily="34" charset="0"/>
              <a:buChar char="•"/>
            </a:pPr>
            <a:r>
              <a:rPr lang="en-US" sz="2800" dirty="0"/>
              <a:t>Interfacing with other programs (GIS…) </a:t>
            </a:r>
            <a:endParaRPr lang="es-ES_tradnl" sz="2800" dirty="0"/>
          </a:p>
          <a:p>
            <a:pPr marL="457200" indent="-457200">
              <a:buFont typeface="Arial" pitchFamily="34" charset="0"/>
              <a:buChar char="•"/>
            </a:pPr>
            <a:endParaRPr lang="es-ES_tradnl" sz="2800" b="1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 dirty="0">
                <a:solidFill>
                  <a:srgbClr val="77933C"/>
                </a:solidFill>
              </a:rPr>
              <a:t>Language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because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allows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flexibly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computer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s-ES_tradnl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Like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any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4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language</a:t>
            </a:r>
            <a:r>
              <a:rPr lang="es-ES_tradnl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s-ES_tradnl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0" lvl="3" indent="-457200">
              <a:buFont typeface="Arial" pitchFamily="34" charset="0"/>
              <a:buChar char="•"/>
            </a:pP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will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easier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some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than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s-ES_tradnl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okay</a:t>
            </a:r>
            <a:r>
              <a:rPr lang="es-ES_tradnl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!!!</a:t>
            </a:r>
          </a:p>
          <a:p>
            <a:pPr marL="1828800" lvl="3" indent="-457200">
              <a:buFont typeface="Arial" pitchFamily="34" charset="0"/>
              <a:buChar char="•"/>
            </a:pP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takes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practice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92300" y="444500"/>
            <a:ext cx="21986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C" sz="3600" b="1" dirty="0">
                <a:solidFill>
                  <a:srgbClr val="E46C0A"/>
                </a:solidFill>
              </a:rPr>
              <a:t>What is R?</a:t>
            </a:r>
          </a:p>
        </p:txBody>
      </p:sp>
    </p:spTree>
    <p:extLst>
      <p:ext uri="{BB962C8B-B14F-4D97-AF65-F5344CB8AC3E}">
        <p14:creationId xmlns:p14="http://schemas.microsoft.com/office/powerpoint/2010/main" val="1024632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9"/>
          <p:cNvSpPr>
            <a:spLocks noChangeArrowheads="1"/>
          </p:cNvSpPr>
          <p:nvPr/>
        </p:nvSpPr>
        <p:spPr bwMode="auto">
          <a:xfrm>
            <a:off x="1524000" y="990601"/>
            <a:ext cx="58674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s-ES_tradnl" sz="3200" b="1" dirty="0">
                <a:solidFill>
                  <a:srgbClr val="FF0000"/>
                </a:solidFill>
              </a:rPr>
              <a:t>R </a:t>
            </a:r>
            <a:r>
              <a:rPr lang="es-ES_tradnl" sz="3200" b="1" dirty="0" err="1">
                <a:solidFill>
                  <a:srgbClr val="FF0000"/>
                </a:solidFill>
              </a:rPr>
              <a:t>is</a:t>
            </a:r>
            <a:r>
              <a:rPr lang="es-ES_tradnl" sz="3200" b="1" dirty="0">
                <a:solidFill>
                  <a:srgbClr val="FF0000"/>
                </a:solidFill>
              </a:rPr>
              <a:t> free!!!!</a:t>
            </a:r>
          </a:p>
          <a:p>
            <a:pPr marL="1428750" lvl="2" indent="-514350">
              <a:buAutoNum type="arabicPeriod"/>
            </a:pP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SPSS $99/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month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428750" lvl="2" indent="-514350">
              <a:buAutoNum type="arabicPeriod"/>
            </a:pP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SAS $2,500/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year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92300" y="444501"/>
            <a:ext cx="240771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C" sz="3600" b="1" dirty="0" err="1">
                <a:solidFill>
                  <a:srgbClr val="E46C0A"/>
                </a:solidFill>
              </a:rPr>
              <a:t>Why</a:t>
            </a:r>
            <a:r>
              <a:rPr lang="es-EC" sz="3600" b="1" dirty="0">
                <a:solidFill>
                  <a:srgbClr val="E46C0A"/>
                </a:solidFill>
              </a:rPr>
              <a:t> use 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371600"/>
            <a:ext cx="3276600" cy="1861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1400" y="4972681"/>
            <a:ext cx="2957908" cy="14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844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9"/>
          <p:cNvSpPr>
            <a:spLocks noChangeArrowheads="1"/>
          </p:cNvSpPr>
          <p:nvPr/>
        </p:nvSpPr>
        <p:spPr bwMode="auto">
          <a:xfrm>
            <a:off x="1524000" y="990601"/>
            <a:ext cx="58674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s-ES_tradnl" sz="3200" b="1" dirty="0">
                <a:solidFill>
                  <a:srgbClr val="FF0000"/>
                </a:solidFill>
              </a:rPr>
              <a:t>R </a:t>
            </a:r>
            <a:r>
              <a:rPr lang="es-ES_tradnl" sz="3200" b="1" dirty="0" err="1">
                <a:solidFill>
                  <a:srgbClr val="FF0000"/>
                </a:solidFill>
              </a:rPr>
              <a:t>is</a:t>
            </a:r>
            <a:r>
              <a:rPr lang="es-ES_tradnl" sz="3200" b="1" dirty="0">
                <a:solidFill>
                  <a:srgbClr val="FF0000"/>
                </a:solidFill>
              </a:rPr>
              <a:t> free!!!!</a:t>
            </a:r>
          </a:p>
          <a:p>
            <a:pPr marL="1428750" lvl="2" indent="-514350">
              <a:buAutoNum type="arabicPeriod"/>
            </a:pP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SPSS $99/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month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428750" lvl="2" indent="-514350">
              <a:buAutoNum type="arabicPeriod"/>
            </a:pP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SAS $2,500/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year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Excellent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making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figures</a:t>
            </a:r>
          </a:p>
          <a:p>
            <a:pPr marL="514350" indent="-514350">
              <a:buAutoNum type="arabicPeriod"/>
            </a:pP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Thousands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packages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514350" indent="-514350">
              <a:buAutoNum type="arabicPeriod"/>
            </a:pP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92300" y="444501"/>
            <a:ext cx="240771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C" sz="3600" b="1" dirty="0" err="1">
                <a:solidFill>
                  <a:srgbClr val="E46C0A"/>
                </a:solidFill>
              </a:rPr>
              <a:t>Why</a:t>
            </a:r>
            <a:r>
              <a:rPr lang="es-EC" sz="3600" b="1" dirty="0">
                <a:solidFill>
                  <a:srgbClr val="E46C0A"/>
                </a:solidFill>
              </a:rPr>
              <a:t> use 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371600"/>
            <a:ext cx="3276600" cy="1861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1400" y="4972681"/>
            <a:ext cx="2957908" cy="14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9"/>
          <p:cNvSpPr>
            <a:spLocks noChangeArrowheads="1"/>
          </p:cNvSpPr>
          <p:nvPr/>
        </p:nvSpPr>
        <p:spPr bwMode="auto">
          <a:xfrm>
            <a:off x="1524000" y="990600"/>
            <a:ext cx="5867400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s-ES_tradnl" sz="3200" b="1" dirty="0">
                <a:solidFill>
                  <a:srgbClr val="FF0000"/>
                </a:solidFill>
              </a:rPr>
              <a:t>R </a:t>
            </a:r>
            <a:r>
              <a:rPr lang="es-ES_tradnl" sz="3200" b="1" dirty="0" err="1">
                <a:solidFill>
                  <a:srgbClr val="FF0000"/>
                </a:solidFill>
              </a:rPr>
              <a:t>is</a:t>
            </a:r>
            <a:r>
              <a:rPr lang="es-ES_tradnl" sz="3200" b="1" dirty="0">
                <a:solidFill>
                  <a:srgbClr val="FF0000"/>
                </a:solidFill>
              </a:rPr>
              <a:t> free!!!!</a:t>
            </a:r>
          </a:p>
          <a:p>
            <a:pPr marL="1428750" lvl="2" indent="-514350">
              <a:buAutoNum type="arabicPeriod"/>
            </a:pP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SPSS $99/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month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428750" lvl="2" indent="-514350">
              <a:buAutoNum type="arabicPeriod"/>
            </a:pP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SAS $2,500/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year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Excellent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making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figures</a:t>
            </a:r>
          </a:p>
          <a:p>
            <a:pPr marL="514350" indent="-514350">
              <a:buAutoNum type="arabicPeriod"/>
            </a:pP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Thousands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analysis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packages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514350" indent="-514350">
              <a:buAutoNum type="arabicPeriod"/>
            </a:pP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Many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recently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developed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immediatly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Freedom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own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92300" y="444501"/>
            <a:ext cx="240771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C" sz="3600" b="1" dirty="0" err="1">
                <a:solidFill>
                  <a:srgbClr val="E46C0A"/>
                </a:solidFill>
              </a:rPr>
              <a:t>Why</a:t>
            </a:r>
            <a:r>
              <a:rPr lang="es-EC" sz="3600" b="1" dirty="0">
                <a:solidFill>
                  <a:srgbClr val="E46C0A"/>
                </a:solidFill>
              </a:rPr>
              <a:t> use 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371600"/>
            <a:ext cx="3276600" cy="1861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1400" y="4972681"/>
            <a:ext cx="2957908" cy="14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92096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F1959F-E3AA-A04E-A760-CEE24579D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444501"/>
            <a:ext cx="240771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C" sz="3600" b="1" dirty="0" err="1">
                <a:solidFill>
                  <a:srgbClr val="E46C0A"/>
                </a:solidFill>
              </a:rPr>
              <a:t>Why</a:t>
            </a:r>
            <a:r>
              <a:rPr lang="es-EC" sz="3600" b="1" dirty="0">
                <a:solidFill>
                  <a:srgbClr val="E46C0A"/>
                </a:solidFill>
              </a:rPr>
              <a:t> use R?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DE7E8280-FEC3-0F47-8206-DF271FBC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990600"/>
            <a:ext cx="5867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of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reference</a:t>
            </a:r>
            <a:r>
              <a:rPr lang="es-ES_tradnl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s-ES_tradnl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ecology</a:t>
            </a:r>
            <a:endParaRPr lang="es-ES_tradnl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E26F9-4093-7748-8E13-20DAFF09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1422734"/>
            <a:ext cx="8763000" cy="488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213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F1959F-E3AA-A04E-A760-CEE24579D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1" y="444501"/>
            <a:ext cx="66557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C" sz="3600" b="1" dirty="0">
                <a:solidFill>
                  <a:srgbClr val="E46C0A"/>
                </a:solidFill>
              </a:rPr>
              <a:t>Why use R and how does it work?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DE7E8280-FEC3-0F47-8206-DF271FBC9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19854"/>
            <a:ext cx="8547100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The base program is very small (~65 </a:t>
            </a:r>
            <a:r>
              <a:rPr lang="en-US" sz="2000" dirty="0" err="1"/>
              <a:t>mb</a:t>
            </a:r>
            <a:r>
              <a:rPr lang="en-US" sz="2000" dirty="0"/>
              <a:t>)</a:t>
            </a:r>
          </a:p>
          <a:p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Designed to have task-specific packages downloaded and added to it. </a:t>
            </a:r>
            <a:r>
              <a:rPr lang="en-US" sz="2000" b="1" dirty="0"/>
              <a:t>There is probably a package that is designed to do the analysis that you want to do</a:t>
            </a:r>
          </a:p>
          <a:p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package is a collections of functions, data, and help files generally centered around certain themes of analyses.</a:t>
            </a: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10,000+ packages are currently available to download (you will never need most of these)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695528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612900"/>
            <a:ext cx="8471935" cy="4787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746" name="Rectangle 1"/>
          <p:cNvSpPr>
            <a:spLocks noChangeArrowheads="1"/>
          </p:cNvSpPr>
          <p:nvPr/>
        </p:nvSpPr>
        <p:spPr bwMode="auto">
          <a:xfrm>
            <a:off x="1752600" y="496670"/>
            <a:ext cx="44559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Your environment in R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2578101" y="925513"/>
            <a:ext cx="1662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/>
              <a:t>Console</a:t>
            </a:r>
          </a:p>
        </p:txBody>
      </p:sp>
      <p:cxnSp>
        <p:nvCxnSpPr>
          <p:cNvPr id="5" name="Straight Arrow Connector 4"/>
          <p:cNvCxnSpPr>
            <a:stCxn id="31747" idx="2"/>
          </p:cNvCxnSpPr>
          <p:nvPr/>
        </p:nvCxnSpPr>
        <p:spPr>
          <a:xfrm>
            <a:off x="3471864" y="1463676"/>
            <a:ext cx="490537" cy="150812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715001" y="925513"/>
            <a:ext cx="13049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Editor</a:t>
            </a:r>
          </a:p>
        </p:txBody>
      </p:sp>
      <p:cxnSp>
        <p:nvCxnSpPr>
          <p:cNvPr id="12" name="Straight Arrow Connector 11"/>
          <p:cNvCxnSpPr>
            <a:stCxn id="31749" idx="2"/>
          </p:cNvCxnSpPr>
          <p:nvPr/>
        </p:nvCxnSpPr>
        <p:spPr>
          <a:xfrm>
            <a:off x="6943726" y="1447801"/>
            <a:ext cx="752475" cy="105092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Rectangle 6"/>
          <p:cNvSpPr>
            <a:spLocks noChangeArrowheads="1"/>
          </p:cNvSpPr>
          <p:nvPr/>
        </p:nvSpPr>
        <p:spPr bwMode="auto">
          <a:xfrm>
            <a:off x="8502651" y="685800"/>
            <a:ext cx="18081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Graphics</a:t>
            </a:r>
          </a:p>
        </p:txBody>
      </p:sp>
      <p:cxnSp>
        <p:nvCxnSpPr>
          <p:cNvPr id="31752" name="Straight Arrow Connector 11"/>
          <p:cNvCxnSpPr>
            <a:cxnSpLocks noChangeShapeType="1"/>
            <a:stCxn id="31751" idx="2"/>
          </p:cNvCxnSpPr>
          <p:nvPr/>
        </p:nvCxnSpPr>
        <p:spPr bwMode="auto">
          <a:xfrm flipH="1">
            <a:off x="8296275" y="1327151"/>
            <a:ext cx="1111250" cy="3000375"/>
          </a:xfrm>
          <a:prstGeom prst="straightConnector1">
            <a:avLst/>
          </a:prstGeom>
          <a:noFill/>
          <a:ln w="38100" algn="ctr">
            <a:solidFill>
              <a:srgbClr val="4A452A"/>
            </a:solidFill>
            <a:round/>
            <a:headEnd/>
            <a:tailEnd type="arrow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AFCB8DD-1053-3D47-AFC8-85AA57279F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482" y="32488"/>
            <a:ext cx="954706" cy="73512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8534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6" name="Rectangle 1"/>
          <p:cNvSpPr>
            <a:spLocks noChangeArrowheads="1"/>
          </p:cNvSpPr>
          <p:nvPr/>
        </p:nvSpPr>
        <p:spPr bwMode="auto">
          <a:xfrm>
            <a:off x="1752601" y="457201"/>
            <a:ext cx="518379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Main windows in R Studio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1752601" y="990600"/>
            <a:ext cx="1662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/>
              <a:t>Console</a:t>
            </a:r>
          </a:p>
        </p:txBody>
      </p:sp>
      <p:cxnSp>
        <p:nvCxnSpPr>
          <p:cNvPr id="5" name="Straight Arrow Connector 4"/>
          <p:cNvCxnSpPr>
            <a:stCxn id="31747" idx="2"/>
          </p:cNvCxnSpPr>
          <p:nvPr/>
        </p:nvCxnSpPr>
        <p:spPr>
          <a:xfrm>
            <a:off x="2583658" y="1631950"/>
            <a:ext cx="311943" cy="332105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715001" y="925513"/>
            <a:ext cx="13049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Editor</a:t>
            </a:r>
          </a:p>
        </p:txBody>
      </p:sp>
      <p:cxnSp>
        <p:nvCxnSpPr>
          <p:cNvPr id="12" name="Straight Arrow Connector 11"/>
          <p:cNvCxnSpPr>
            <a:stCxn id="31749" idx="2"/>
          </p:cNvCxnSpPr>
          <p:nvPr/>
        </p:nvCxnSpPr>
        <p:spPr>
          <a:xfrm flipH="1">
            <a:off x="4800601" y="1566864"/>
            <a:ext cx="1566863" cy="140493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Rectangle 6"/>
          <p:cNvSpPr>
            <a:spLocks noChangeArrowheads="1"/>
          </p:cNvSpPr>
          <p:nvPr/>
        </p:nvSpPr>
        <p:spPr bwMode="auto">
          <a:xfrm>
            <a:off x="8502651" y="1035050"/>
            <a:ext cx="18081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/>
              <a:t>Graphics</a:t>
            </a:r>
          </a:p>
        </p:txBody>
      </p:sp>
      <p:cxnSp>
        <p:nvCxnSpPr>
          <p:cNvPr id="31752" name="Straight Arrow Connector 11"/>
          <p:cNvCxnSpPr>
            <a:cxnSpLocks noChangeShapeType="1"/>
            <a:stCxn id="31751" idx="2"/>
          </p:cNvCxnSpPr>
          <p:nvPr/>
        </p:nvCxnSpPr>
        <p:spPr bwMode="auto">
          <a:xfrm flipH="1">
            <a:off x="9094790" y="1676400"/>
            <a:ext cx="311943" cy="2514600"/>
          </a:xfrm>
          <a:prstGeom prst="straightConnector1">
            <a:avLst/>
          </a:prstGeom>
          <a:noFill/>
          <a:ln w="38100" algn="ctr">
            <a:solidFill>
              <a:srgbClr val="4A452A"/>
            </a:solidFill>
            <a:round/>
            <a:headEnd/>
            <a:tailEnd type="arrow" w="med" len="med"/>
          </a:ln>
        </p:spPr>
      </p:cxnSp>
      <p:sp>
        <p:nvSpPr>
          <p:cNvPr id="8" name="Rectangle 7"/>
          <p:cNvSpPr/>
          <p:nvPr/>
        </p:nvSpPr>
        <p:spPr>
          <a:xfrm>
            <a:off x="1828800" y="1752600"/>
            <a:ext cx="8534400" cy="480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7DC886-ADA8-1748-86B4-F34DAAC981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2128" y="0"/>
            <a:ext cx="1975872" cy="82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68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ChangeArrowheads="1"/>
          </p:cNvSpPr>
          <p:nvPr/>
        </p:nvSpPr>
        <p:spPr bwMode="auto">
          <a:xfrm>
            <a:off x="1752600" y="457201"/>
            <a:ext cx="44306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Working in R/R Studio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15342-3721-1F4D-B16E-B52680ED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3962401"/>
            <a:ext cx="3238500" cy="2685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E8AC59-7222-B440-913A-EFB3D7FC7AFE}"/>
              </a:ext>
            </a:extLst>
          </p:cNvPr>
          <p:cNvSpPr txBox="1"/>
          <p:nvPr/>
        </p:nvSpPr>
        <p:spPr>
          <a:xfrm>
            <a:off x="2057400" y="1372969"/>
            <a:ext cx="7467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Always </a:t>
            </a:r>
            <a:r>
              <a:rPr lang="en-US" sz="2400" dirty="0"/>
              <a:t>use a text editor to save your work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for repeatability when you save your code.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you to add comments to scripts to remember what you have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9933"/>
                </a:solidFill>
              </a:rPr>
              <a:t>Use # to make comments that won’t be executed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Makes it easy to share code with collaborators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type things into the console and execute them, </a:t>
            </a:r>
          </a:p>
          <a:p>
            <a:r>
              <a:rPr lang="en-US" b="1" dirty="0"/>
              <a:t>they are run but they are not saved</a:t>
            </a:r>
            <a:r>
              <a:rPr lang="en-US" dirty="0"/>
              <a:t>.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execute commands: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Mac: ⌘↵, PC: CTRL-R </a:t>
            </a:r>
          </a:p>
          <a:p>
            <a:r>
              <a:rPr lang="en-US" dirty="0"/>
              <a:t>Can highlight multiple lines of code and run at </a:t>
            </a:r>
            <a:br>
              <a:rPr lang="en-US" dirty="0"/>
            </a:br>
            <a:r>
              <a:rPr lang="en-US" dirty="0"/>
              <a:t>once</a:t>
            </a:r>
          </a:p>
        </p:txBody>
      </p:sp>
    </p:spTree>
    <p:extLst>
      <p:ext uri="{BB962C8B-B14F-4D97-AF65-F5344CB8AC3E}">
        <p14:creationId xmlns:p14="http://schemas.microsoft.com/office/powerpoint/2010/main" val="6609008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3"/>
          <p:cNvSpPr>
            <a:spLocks noChangeArrowheads="1"/>
          </p:cNvSpPr>
          <p:nvPr/>
        </p:nvSpPr>
        <p:spPr bwMode="auto">
          <a:xfrm>
            <a:off x="1892300" y="1066800"/>
            <a:ext cx="6413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Exercise 1: a first session in R</a:t>
            </a:r>
          </a:p>
        </p:txBody>
      </p:sp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2362200" y="2149475"/>
            <a:ext cx="7315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b="1" dirty="0">
                <a:solidFill>
                  <a:srgbClr val="77933C"/>
                </a:solidFill>
              </a:rPr>
              <a:t>Objective: </a:t>
            </a:r>
            <a:r>
              <a:rPr lang="en-US" sz="3200" dirty="0"/>
              <a:t>experiencing R/R studio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0" y="2743201"/>
            <a:ext cx="9144000" cy="8239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800" b="1" i="1" dirty="0">
                <a:solidFill>
                  <a:schemeClr val="accent4">
                    <a:lumMod val="75000"/>
                  </a:schemeClr>
                </a:solidFill>
              </a:rPr>
              <a:t>2. Enter and Import your data</a:t>
            </a:r>
          </a:p>
        </p:txBody>
      </p:sp>
    </p:spTree>
    <p:extLst>
      <p:ext uri="{BB962C8B-B14F-4D97-AF65-F5344CB8AC3E}">
        <p14:creationId xmlns:p14="http://schemas.microsoft.com/office/powerpoint/2010/main" val="1724694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9"/>
          <p:cNvSpPr>
            <a:spLocks noChangeArrowheads="1"/>
          </p:cNvSpPr>
          <p:nvPr/>
        </p:nvSpPr>
        <p:spPr bwMode="auto">
          <a:xfrm>
            <a:off x="1981200" y="1111250"/>
            <a:ext cx="84582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/>
              <a:t>To </a:t>
            </a:r>
            <a:r>
              <a:rPr lang="en-US" sz="3200" b="1" dirty="0"/>
              <a:t>teach the basic knowledge necessary to use R.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3200" b="1" dirty="0"/>
              <a:t>How to record your data?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3200" b="1" dirty="0"/>
              <a:t>How do you import them into R?</a:t>
            </a:r>
          </a:p>
          <a:p>
            <a:pPr marL="1257300" lvl="2" indent="-342900">
              <a:buFont typeface="Arial" charset="0"/>
              <a:buChar char="•"/>
            </a:pPr>
            <a:endParaRPr lang="en-US" sz="3200" b="1" dirty="0"/>
          </a:p>
          <a:p>
            <a:pPr marL="1257300" lvl="2" indent="-342900">
              <a:buFont typeface="Arial" charset="0"/>
              <a:buChar char="•"/>
            </a:pPr>
            <a:r>
              <a:rPr lang="en-US" sz="3200" b="1" dirty="0"/>
              <a:t>Experience R: live coding</a:t>
            </a:r>
            <a:endParaRPr lang="en-US" sz="32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404040"/>
              </a:solidFill>
            </a:endParaRPr>
          </a:p>
          <a:p>
            <a:pPr marL="342900" indent="-342900"/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1865313" y="444501"/>
            <a:ext cx="200923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712385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9"/>
          <p:cNvSpPr>
            <a:spLocks noChangeArrowheads="1"/>
          </p:cNvSpPr>
          <p:nvPr/>
        </p:nvSpPr>
        <p:spPr bwMode="auto">
          <a:xfrm>
            <a:off x="1865313" y="1739141"/>
            <a:ext cx="3886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Most of the time have a data book where you write down your data, observations, etc.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Most people use MS Excel to enter and store data from the notebook on the computer.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40404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But… BEWARE of how data is recorded on excel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404040"/>
              </a:solidFill>
            </a:endParaRPr>
          </a:p>
          <a:p>
            <a:pPr marL="342900" indent="-342900"/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1865313" y="444501"/>
            <a:ext cx="345370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Record your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CCA24-69A0-7F4D-9D80-6A79FD19AC30}"/>
              </a:ext>
            </a:extLst>
          </p:cNvPr>
          <p:cNvSpPr txBox="1"/>
          <p:nvPr/>
        </p:nvSpPr>
        <p:spPr>
          <a:xfrm>
            <a:off x="6034207" y="1277475"/>
            <a:ext cx="426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Hypothetical data on sizes of trees in deer </a:t>
            </a:r>
            <a:r>
              <a:rPr lang="en-US" i="1" dirty="0" err="1"/>
              <a:t>exclosures</a:t>
            </a:r>
            <a:r>
              <a:rPr lang="en-US" i="1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B95A5C-5152-E84F-BD4E-2D8CB0652E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007" y="2438400"/>
            <a:ext cx="340125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54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9"/>
          <p:cNvSpPr>
            <a:spLocks noChangeArrowheads="1"/>
          </p:cNvSpPr>
          <p:nvPr/>
        </p:nvSpPr>
        <p:spPr bwMode="auto">
          <a:xfrm>
            <a:off x="1865313" y="1739141"/>
            <a:ext cx="38862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Most of the time have a data book where you write down your data, observations, etc.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Most people use MS Excel to enter and store data from the notebook on the computer.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40404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But… BEWARE of how data is recorded on excel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404040"/>
              </a:solidFill>
            </a:endParaRPr>
          </a:p>
          <a:p>
            <a:pPr marL="342900" indent="-342900"/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1865313" y="444501"/>
            <a:ext cx="345370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Record your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F3D22-52B1-DB47-9BE5-9DA24EF06E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8039" y="2895600"/>
            <a:ext cx="4568648" cy="358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CCA24-69A0-7F4D-9D80-6A79FD19AC30}"/>
              </a:ext>
            </a:extLst>
          </p:cNvPr>
          <p:cNvSpPr txBox="1"/>
          <p:nvPr/>
        </p:nvSpPr>
        <p:spPr>
          <a:xfrm>
            <a:off x="6034207" y="1277475"/>
            <a:ext cx="4264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Hypothetical data on sizes of trees in deer </a:t>
            </a:r>
            <a:r>
              <a:rPr lang="en-US" i="1" dirty="0" err="1"/>
              <a:t>exclosures</a:t>
            </a:r>
            <a:r>
              <a:rPr lang="en-US" i="1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0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10871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coding4conservation.org/syllabus</a:t>
            </a:r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9"/>
          <p:cNvSpPr>
            <a:spLocks noChangeArrowheads="1"/>
          </p:cNvSpPr>
          <p:nvPr/>
        </p:nvSpPr>
        <p:spPr bwMode="auto">
          <a:xfrm>
            <a:off x="2217295" y="1676401"/>
            <a:ext cx="388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404040"/>
              </a:solidFill>
            </a:endParaRPr>
          </a:p>
          <a:p>
            <a:pPr marL="342900" indent="-342900"/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1865314" y="444501"/>
            <a:ext cx="61541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Record your data: general rules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D88A1-2ABD-554A-9EEE-851EA8A19B2B}"/>
              </a:ext>
            </a:extLst>
          </p:cNvPr>
          <p:cNvSpPr txBox="1"/>
          <p:nvPr/>
        </p:nvSpPr>
        <p:spPr>
          <a:xfrm>
            <a:off x="1981200" y="1090832"/>
            <a:ext cx="480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Avoid spaces: use period “.” or underscore “_”.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Keep column names short, simple and unique.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Be very careful of typos.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FA89D-DEA6-AB43-83B0-1305B876D9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4153764"/>
            <a:ext cx="4114800" cy="22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67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9"/>
          <p:cNvSpPr>
            <a:spLocks noChangeArrowheads="1"/>
          </p:cNvSpPr>
          <p:nvPr/>
        </p:nvSpPr>
        <p:spPr bwMode="auto">
          <a:xfrm>
            <a:off x="2217295" y="1676401"/>
            <a:ext cx="388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404040"/>
              </a:solidFill>
            </a:endParaRPr>
          </a:p>
          <a:p>
            <a:pPr marL="342900" indent="-342900"/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1865314" y="444501"/>
            <a:ext cx="61541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Record your data: general rules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D88A1-2ABD-554A-9EEE-851EA8A19B2B}"/>
              </a:ext>
            </a:extLst>
          </p:cNvPr>
          <p:cNvSpPr txBox="1"/>
          <p:nvPr/>
        </p:nvSpPr>
        <p:spPr>
          <a:xfrm>
            <a:off x="1981200" y="1090831"/>
            <a:ext cx="4800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Avoid spaces: use period “.” or underscore “_”.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Keep column names short, simple and unique.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Be very careful of typos.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One variable per column (no merged column, no more than one).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Consistent unit throughout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One observation per cell.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Save as csv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0FA89D-DEA6-AB43-83B0-1305B876D9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4153764"/>
            <a:ext cx="4114800" cy="22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562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9"/>
          <p:cNvSpPr>
            <a:spLocks noChangeArrowheads="1"/>
          </p:cNvSpPr>
          <p:nvPr/>
        </p:nvSpPr>
        <p:spPr bwMode="auto">
          <a:xfrm>
            <a:off x="2217295" y="1676401"/>
            <a:ext cx="388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rgbClr val="404040"/>
              </a:solidFill>
            </a:endParaRPr>
          </a:p>
          <a:p>
            <a:pPr marL="342900" indent="-342900"/>
            <a:endParaRPr lang="en-US" sz="2400" dirty="0">
              <a:solidFill>
                <a:srgbClr val="404040"/>
              </a:solidFill>
            </a:endParaRP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1865313" y="444501"/>
            <a:ext cx="339791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E46C0A"/>
                </a:solidFill>
              </a:rPr>
              <a:t>Import data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4C2F0-5CD9-8C4B-B172-2BDC2E9A8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074026"/>
            <a:ext cx="9144000" cy="27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722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2519</TotalTime>
  <Words>3336</Words>
  <Application>Microsoft Macintosh PowerPoint</Application>
  <PresentationFormat>Widescreen</PresentationFormat>
  <Paragraphs>526</Paragraphs>
  <Slides>93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Office Theme</vt:lpstr>
      <vt:lpstr>Data and Models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PowerPoint Presentation</vt:lpstr>
      <vt:lpstr>What is science?</vt:lpstr>
      <vt:lpstr>Observations and Laws and Principles</vt:lpstr>
      <vt:lpstr>Data and Models</vt:lpstr>
      <vt:lpstr>Data and Models</vt:lpstr>
      <vt:lpstr>Data and Models</vt:lpstr>
      <vt:lpstr>What is science?</vt:lpstr>
      <vt:lpstr>Data vs. Models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What is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PowerPoint Presentation</vt:lpstr>
      <vt:lpstr>Data and Models</vt:lpstr>
      <vt:lpstr>Data vs. Models</vt:lpstr>
      <vt:lpstr>What is science?</vt:lpstr>
      <vt:lpstr>Laws and Principles</vt:lpstr>
      <vt:lpstr>Theory, Models, Hypotheses</vt:lpstr>
      <vt:lpstr>Models: many types</vt:lpstr>
      <vt:lpstr>PowerPoint Presentation</vt:lpstr>
      <vt:lpstr>PowerPoint Presentation</vt:lpstr>
      <vt:lpstr>PowerPoint Presentation</vt:lpstr>
      <vt:lpstr>Statistical vs. Mathematical Model </vt:lpstr>
      <vt:lpstr>Statistical Models</vt:lpstr>
      <vt:lpstr>Statistical Models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Statistical Models: Beware!</vt:lpstr>
      <vt:lpstr>Statistical Models: Beware!</vt:lpstr>
      <vt:lpstr>Statistical Models: Beware!</vt:lpstr>
      <vt:lpstr>Statistical vs. Mathematical Model </vt:lpstr>
      <vt:lpstr>Mechanistic Models</vt:lpstr>
      <vt:lpstr>PowerPoint Presentation</vt:lpstr>
      <vt:lpstr>PowerPoint Presentation</vt:lpstr>
      <vt:lpstr>PowerPoint Presentation</vt:lpstr>
      <vt:lpstr>Mechanistic Models: Beware!</vt:lpstr>
      <vt:lpstr>Mechanistic Models: Beware!</vt:lpstr>
      <vt:lpstr>Mechanistic Models: Beware!</vt:lpstr>
      <vt:lpstr>Mechanistic Models: Beware!</vt:lpstr>
      <vt:lpstr>Mechanistic Models: Beware!</vt:lpstr>
      <vt:lpstr>It is ideal when statistical and mechanistic models meet:</vt:lpstr>
      <vt:lpstr>A Tool for C4C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79</cp:revision>
  <dcterms:created xsi:type="dcterms:W3CDTF">2018-01-14T04:11:12Z</dcterms:created>
  <dcterms:modified xsi:type="dcterms:W3CDTF">2022-06-15T02:10:37Z</dcterms:modified>
</cp:coreProperties>
</file>